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Raleway" pitchFamily="2" charset="77"/>
      <p:regular r:id="rId39"/>
      <p:bold r:id="rId40"/>
      <p:italic r:id="rId41"/>
      <p:boldItalic r:id="rId42"/>
    </p:embeddedFont>
    <p:embeddedFont>
      <p:font typeface="Vazirmatn" pitchFamily="2" charset="-78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2"/>
    <p:restoredTop sz="94673"/>
  </p:normalViewPr>
  <p:slideViewPr>
    <p:cSldViewPr snapToGrid="0">
      <p:cViewPr varScale="1">
        <p:scale>
          <a:sx n="140" d="100"/>
          <a:sy n="140" d="100"/>
        </p:scale>
        <p:origin x="216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4f92e7218_0_5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4f92e7218_0_5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4f92e7218_0_5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4f92e7218_0_5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4f92e7218_0_5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4f92e7218_0_5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4f92e7218_0_5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c4f92e7218_0_5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4f92e7218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c4f92e7218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4f92e7218_0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4f92e7218_0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4f92e7218_0_5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4f92e7218_0_5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4f92e7218_0_5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4f92e7218_0_5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c4f92e7218_0_5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c4f92e7218_0_5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4f92e7218_0_5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4f92e7218_0_5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4f92e7218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4f92e7218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4f92e7218_0_5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4f92e7218_0_5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4f92e7218_0_5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c4f92e7218_0_5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4f92e7218_0_5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4f92e7218_0_5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f92e7218_0_5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4f92e7218_0_5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4f92e7218_0_5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4f92e7218_0_5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f92e7218_0_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f92e7218_0_5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4f92e7218_0_5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4f92e7218_0_5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5a53fec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c5a53fec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4f92e7218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4f92e7218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4f92e7218_0_5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4f92e7218_0_5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5a53fec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5a53fec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4f92e7218_0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4f92e7218_0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4f92e7218_0_5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4f92e7218_0_5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4f92e7218_0_5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4f92e7218_0_5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4f92e7218_0_5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4f92e7218_0_5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4f92e7218_0_5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4f92e7218_0_5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06250" y="1800750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O-RAN</a:t>
            </a:r>
            <a:endParaRPr sz="56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علی نظری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294200" y="4427850"/>
            <a:ext cx="962100" cy="4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azirmatn"/>
                <a:ea typeface="Vazirmatn"/>
                <a:cs typeface="Vazirmatn"/>
                <a:sym typeface="Vazirmatn"/>
              </a:rPr>
              <a:t>پاییز ۱۴۰۱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1:49:30">
            <a:hlinkClick r:id="" action="ppaction://media"/>
            <a:extLst>
              <a:ext uri="{FF2B5EF4-FFF2-40B4-BE49-F238E27FC236}">
                <a16:creationId xmlns:a16="http://schemas.microsoft.com/office/drawing/2014/main" id="{CDE6102D-EAEC-7EAD-A50F-A92A39817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200" y="48202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036550" y="444425"/>
            <a:ext cx="4461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2420" dirty="0" err="1">
                <a:latin typeface="Vazirmatn"/>
                <a:ea typeface="Vazirmatn"/>
                <a:cs typeface="Vazirmatn"/>
                <a:sym typeface="Vazirmatn"/>
              </a:rPr>
              <a:t>معماری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O-RAN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(ادامه)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51" y="947350"/>
            <a:ext cx="6987899" cy="40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9:31">
            <a:hlinkClick r:id="" action="ppaction://media"/>
            <a:extLst>
              <a:ext uri="{FF2B5EF4-FFF2-40B4-BE49-F238E27FC236}">
                <a16:creationId xmlns:a16="http://schemas.microsoft.com/office/drawing/2014/main" id="{E826FFB9-6F5E-FA7F-8DDA-1FE01ACD9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751" y="1345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036550" y="444425"/>
            <a:ext cx="4461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 err="1">
                <a:latin typeface="Vazirmatn"/>
                <a:ea typeface="Vazirmatn"/>
                <a:cs typeface="Vazirmatn"/>
                <a:sym typeface="Vazirmatn"/>
              </a:rPr>
              <a:t>معماری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O-RAN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(ادامه)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r="32831"/>
          <a:stretch/>
        </p:blipFill>
        <p:spPr>
          <a:xfrm>
            <a:off x="1673900" y="1060625"/>
            <a:ext cx="5796202" cy="38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0:55">
            <a:hlinkClick r:id="" action="ppaction://media"/>
            <a:extLst>
              <a:ext uri="{FF2B5EF4-FFF2-40B4-BE49-F238E27FC236}">
                <a16:creationId xmlns:a16="http://schemas.microsoft.com/office/drawing/2014/main" id="{4949C3AB-246B-AC12-9B46-5336E59B0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750" y="18028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Near-Real-Time RIC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Audio Recording Jan 6, 2023 at 02:01:48">
            <a:hlinkClick r:id="" action="ppaction://media"/>
            <a:extLst>
              <a:ext uri="{FF2B5EF4-FFF2-40B4-BE49-F238E27FC236}">
                <a16:creationId xmlns:a16="http://schemas.microsoft.com/office/drawing/2014/main" id="{62F99C9E-A976-A234-B99B-BE166D58B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25" y="361239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Near-RT RIC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00" y="152400"/>
            <a:ext cx="50920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2:57">
            <a:hlinkClick r:id="" action="ppaction://media"/>
            <a:extLst>
              <a:ext uri="{FF2B5EF4-FFF2-40B4-BE49-F238E27FC236}">
                <a16:creationId xmlns:a16="http://schemas.microsoft.com/office/drawing/2014/main" id="{E99534DD-32A7-D5E2-D8E7-8D5313900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01191" y="42695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xApp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75" y="100900"/>
            <a:ext cx="488696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3:40">
            <a:hlinkClick r:id="" action="ppaction://media"/>
            <a:extLst>
              <a:ext uri="{FF2B5EF4-FFF2-40B4-BE49-F238E27FC236}">
                <a16:creationId xmlns:a16="http://schemas.microsoft.com/office/drawing/2014/main" id="{0408D5A8-5DE6-6DE8-507D-84CA86A28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1599" y="390186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Database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75" y="152400"/>
            <a:ext cx="494784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4:31">
            <a:hlinkClick r:id="" action="ppaction://media"/>
            <a:extLst>
              <a:ext uri="{FF2B5EF4-FFF2-40B4-BE49-F238E27FC236}">
                <a16:creationId xmlns:a16="http://schemas.microsoft.com/office/drawing/2014/main" id="{6454BFBF-089C-06DB-A636-C7DBCA001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74225" y="40727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Subscription Management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52400"/>
            <a:ext cx="49835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5:22">
            <a:hlinkClick r:id="" action="ppaction://media"/>
            <a:extLst>
              <a:ext uri="{FF2B5EF4-FFF2-40B4-BE49-F238E27FC236}">
                <a16:creationId xmlns:a16="http://schemas.microsoft.com/office/drawing/2014/main" id="{0A03F0E5-5C44-B20A-1DEB-961716D27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1600" y="38862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Conflict Mitigation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52400"/>
            <a:ext cx="496058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6:07">
            <a:hlinkClick r:id="" action="ppaction://media"/>
            <a:extLst>
              <a:ext uri="{FF2B5EF4-FFF2-40B4-BE49-F238E27FC236}">
                <a16:creationId xmlns:a16="http://schemas.microsoft.com/office/drawing/2014/main" id="{5CF77FB6-6E43-6D3D-B438-D41F9BEF6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1600" y="38862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Messaging Infra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52400"/>
            <a:ext cx="492380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6:44">
            <a:hlinkClick r:id="" action="ppaction://media"/>
            <a:extLst>
              <a:ext uri="{FF2B5EF4-FFF2-40B4-BE49-F238E27FC236}">
                <a16:creationId xmlns:a16="http://schemas.microsoft.com/office/drawing/2014/main" id="{4540F0A8-D080-CFDE-79DA-368E620E4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1599" y="38759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Security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52400"/>
            <a:ext cx="491146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7:27">
            <a:hlinkClick r:id="" action="ppaction://media"/>
            <a:extLst>
              <a:ext uri="{FF2B5EF4-FFF2-40B4-BE49-F238E27FC236}">
                <a16:creationId xmlns:a16="http://schemas.microsoft.com/office/drawing/2014/main" id="{339193DF-15FC-0583-42CD-B919F977C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1600" y="38759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6966199" y="351750"/>
            <a:ext cx="1712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سیر ارائه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0" name="Google Shape;80;p14"/>
          <p:cNvSpPr/>
          <p:nvPr/>
        </p:nvSpPr>
        <p:spPr>
          <a:xfrm rot="-984884">
            <a:off x="7096892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1" name="Google Shape;81;p14"/>
          <p:cNvSpPr/>
          <p:nvPr/>
        </p:nvSpPr>
        <p:spPr>
          <a:xfrm rot="984884" flipH="1">
            <a:off x="6063278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2" name="Google Shape;82;p14"/>
          <p:cNvSpPr/>
          <p:nvPr/>
        </p:nvSpPr>
        <p:spPr>
          <a:xfrm rot="-984884">
            <a:off x="5036629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3" name="Google Shape;83;p14"/>
          <p:cNvSpPr/>
          <p:nvPr/>
        </p:nvSpPr>
        <p:spPr>
          <a:xfrm rot="984884" flipH="1">
            <a:off x="4005984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4" name="Google Shape;84;p14"/>
          <p:cNvSpPr/>
          <p:nvPr/>
        </p:nvSpPr>
        <p:spPr>
          <a:xfrm rot="-984884">
            <a:off x="2983463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5" name="Google Shape;85;p14"/>
          <p:cNvSpPr/>
          <p:nvPr/>
        </p:nvSpPr>
        <p:spPr>
          <a:xfrm rot="984884" flipH="1">
            <a:off x="1952807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6" name="Google Shape;86;p14"/>
          <p:cNvSpPr/>
          <p:nvPr/>
        </p:nvSpPr>
        <p:spPr>
          <a:xfrm rot="-984884">
            <a:off x="930286" y="2875705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Vazirmatn"/>
              <a:ea typeface="Vazirmatn"/>
              <a:cs typeface="Vazirmatn"/>
              <a:sym typeface="Vazirmatn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2177540" y="2936513"/>
            <a:ext cx="1712700" cy="1230715"/>
            <a:chOff x="2114740" y="2543425"/>
            <a:chExt cx="1712700" cy="1230715"/>
          </a:xfrm>
        </p:grpSpPr>
        <p:sp>
          <p:nvSpPr>
            <p:cNvPr id="88" name="Google Shape;88;p14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2159000" y="3214638"/>
              <a:ext cx="1624200" cy="4155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Interfaces</a:t>
              </a:r>
              <a:endParaRPr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4227940" y="2936513"/>
            <a:ext cx="1712700" cy="1230715"/>
            <a:chOff x="4165140" y="2543425"/>
            <a:chExt cx="1712700" cy="1230715"/>
          </a:xfrm>
        </p:grpSpPr>
        <p:sp>
          <p:nvSpPr>
            <p:cNvPr id="93" name="Google Shape;93;p14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Near-Real-Time RIC</a:t>
              </a:r>
              <a:endParaRPr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3185940" y="1614657"/>
            <a:ext cx="1712700" cy="1246754"/>
            <a:chOff x="3123140" y="1221570"/>
            <a:chExt cx="1712700" cy="1246754"/>
          </a:xfrm>
        </p:grpSpPr>
        <p:sp>
          <p:nvSpPr>
            <p:cNvPr id="98" name="Google Shape;98;p14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Non-Real-Time RIC and SMO</a:t>
              </a:r>
              <a:endParaRPr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5253495" y="1614657"/>
            <a:ext cx="1712700" cy="1246754"/>
            <a:chOff x="5201245" y="1221570"/>
            <a:chExt cx="1712700" cy="1246754"/>
          </a:xfrm>
        </p:grpSpPr>
        <p:sp>
          <p:nvSpPr>
            <p:cNvPr id="103" name="Google Shape;103;p14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5245500" y="1346364"/>
              <a:ext cx="1624200" cy="4539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معماری کلی</a:t>
              </a:r>
              <a:endParaRPr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6278353" y="2936513"/>
            <a:ext cx="1712700" cy="1230715"/>
            <a:chOff x="6282830" y="2543425"/>
            <a:chExt cx="1712700" cy="1230715"/>
          </a:xfrm>
        </p:grpSpPr>
        <p:sp>
          <p:nvSpPr>
            <p:cNvPr id="108" name="Google Shape;108;p14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پیدایش O-RAN</a:t>
              </a:r>
              <a:b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</a:br>
              <a:r>
                <a:rPr lang="en" b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و اهمیت آن</a:t>
              </a:r>
              <a:endParaRPr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1140195" y="1614657"/>
            <a:ext cx="1712700" cy="1246754"/>
            <a:chOff x="1072790" y="1221570"/>
            <a:chExt cx="1712700" cy="1246754"/>
          </a:xfrm>
        </p:grpSpPr>
        <p:sp>
          <p:nvSpPr>
            <p:cNvPr id="113" name="Google Shape;113;p14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1114195" y="1351615"/>
              <a:ext cx="1624200" cy="443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 err="1">
                  <a:solidFill>
                    <a:schemeClr val="lt1"/>
                  </a:solidFill>
                  <a:latin typeface="Vazirmatn"/>
                  <a:ea typeface="Vazirmatn"/>
                  <a:cs typeface="Vazirmatn"/>
                  <a:sym typeface="Vazirmatn"/>
                </a:rPr>
                <a:t>استانداردسازی</a:t>
              </a:r>
              <a:endParaRPr b="1" dirty="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3D3D3D"/>
            </a:solidFill>
            <a:ln w="38100" cap="flat" cmpd="sng">
              <a:solidFill>
                <a:srgbClr val="3D3D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endParaRPr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Audio Recording Jan 6, 2023 at 01:51:12">
            <a:hlinkClick r:id="" action="ppaction://media"/>
            <a:extLst>
              <a:ext uri="{FF2B5EF4-FFF2-40B4-BE49-F238E27FC236}">
                <a16:creationId xmlns:a16="http://schemas.microsoft.com/office/drawing/2014/main" id="{40B65239-B300-F94D-EBE0-3D802535D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13" y="42695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Management Services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52400"/>
            <a:ext cx="497243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7:58">
            <a:hlinkClick r:id="" action="ppaction://media"/>
            <a:extLst>
              <a:ext uri="{FF2B5EF4-FFF2-40B4-BE49-F238E27FC236}">
                <a16:creationId xmlns:a16="http://schemas.microsoft.com/office/drawing/2014/main" id="{43AFA516-4062-B595-A56E-9F81DB526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42382" y="38759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Non-Real-Time RIC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&amp;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SMO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2:08:30">
            <a:hlinkClick r:id="" action="ppaction://media"/>
            <a:extLst>
              <a:ext uri="{FF2B5EF4-FFF2-40B4-BE49-F238E27FC236}">
                <a16:creationId xmlns:a16="http://schemas.microsoft.com/office/drawing/2014/main" id="{073591EA-B531-2E5E-4525-7D5C66BFB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5199" y="40727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Non-RT RIC &amp; SMO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26425"/>
            <a:ext cx="8839199" cy="29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08:52">
            <a:hlinkClick r:id="" action="ppaction://media"/>
            <a:extLst>
              <a:ext uri="{FF2B5EF4-FFF2-40B4-BE49-F238E27FC236}">
                <a16:creationId xmlns:a16="http://schemas.microsoft.com/office/drawing/2014/main" id="{7857091B-3382-59D3-0C52-59A136268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745" y="420501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Non-RT RIC &amp; SMO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25" y="152400"/>
            <a:ext cx="496475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1:39">
            <a:hlinkClick r:id="" action="ppaction://media"/>
            <a:extLst>
              <a:ext uri="{FF2B5EF4-FFF2-40B4-BE49-F238E27FC236}">
                <a16:creationId xmlns:a16="http://schemas.microsoft.com/office/drawing/2014/main" id="{A7818B88-98D5-9838-C4FC-178552E40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7466" y="38759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Audio Recording Jan 6, 2023 at 02:12:06">
            <a:hlinkClick r:id="" action="ppaction://media"/>
            <a:extLst>
              <a:ext uri="{FF2B5EF4-FFF2-40B4-BE49-F238E27FC236}">
                <a16:creationId xmlns:a16="http://schemas.microsoft.com/office/drawing/2014/main" id="{08A186B2-1222-4596-03E3-A1D84B9AD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25" y="38759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3GPP Interfaces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91175"/>
            <a:ext cx="8839199" cy="232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3:01">
            <a:hlinkClick r:id="" action="ppaction://media"/>
            <a:extLst>
              <a:ext uri="{FF2B5EF4-FFF2-40B4-BE49-F238E27FC236}">
                <a16:creationId xmlns:a16="http://schemas.microsoft.com/office/drawing/2014/main" id="{11810406-E658-FC7E-A545-96F839D95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9890" y="413642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O-RAN Interfaces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" y="152400"/>
            <a:ext cx="497243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3:33">
            <a:hlinkClick r:id="" action="ppaction://media"/>
            <a:extLst>
              <a:ext uri="{FF2B5EF4-FFF2-40B4-BE49-F238E27FC236}">
                <a16:creationId xmlns:a16="http://schemas.microsoft.com/office/drawing/2014/main" id="{71C0D157-97C9-640A-3315-12AF5ABDE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87500" y="378763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2955625" y="444425"/>
            <a:ext cx="55422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O-RAN Interfaces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(ادامه)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51" y="947350"/>
            <a:ext cx="6987899" cy="40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5:48">
            <a:hlinkClick r:id="" action="ppaction://media"/>
            <a:extLst>
              <a:ext uri="{FF2B5EF4-FFF2-40B4-BE49-F238E27FC236}">
                <a16:creationId xmlns:a16="http://schemas.microsoft.com/office/drawing/2014/main" id="{E3148DA8-D029-E44F-2EC2-FEB52BAD0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5640" y="38292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2955625" y="444425"/>
            <a:ext cx="55422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مثالی از E2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038" y="1126300"/>
            <a:ext cx="7235934" cy="36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7:28">
            <a:hlinkClick r:id="" action="ppaction://media"/>
            <a:extLst>
              <a:ext uri="{FF2B5EF4-FFF2-40B4-BE49-F238E27FC236}">
                <a16:creationId xmlns:a16="http://schemas.microsoft.com/office/drawing/2014/main" id="{836AABA2-75ED-A64E-41B8-9DFA0EBBD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775" y="380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استانداردسازی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2:17:45">
            <a:hlinkClick r:id="" action="ppaction://media"/>
            <a:extLst>
              <a:ext uri="{FF2B5EF4-FFF2-40B4-BE49-F238E27FC236}">
                <a16:creationId xmlns:a16="http://schemas.microsoft.com/office/drawing/2014/main" id="{04F8015F-7E1F-1B65-24D4-A08FBBC0A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25" y="40727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Vazirmatn"/>
                <a:ea typeface="Vazirmatn"/>
                <a:cs typeface="Vazirmatn"/>
                <a:sym typeface="Vazirmatn"/>
              </a:rPr>
              <a:t>پیدایش</a:t>
            </a:r>
            <a:r>
              <a:rPr lang="en" dirty="0">
                <a:latin typeface="Vazirmatn"/>
                <a:ea typeface="Vazirmatn"/>
                <a:cs typeface="Vazirmatn"/>
                <a:sym typeface="Vazirmatn"/>
              </a:rPr>
              <a:t> O-RAN </a:t>
            </a:r>
            <a:r>
              <a:rPr lang="en" dirty="0" err="1">
                <a:latin typeface="Vazirmatn"/>
                <a:ea typeface="Vazirmatn"/>
                <a:cs typeface="Vazirmatn"/>
                <a:sym typeface="Vazirmatn"/>
              </a:rPr>
              <a:t>و</a:t>
            </a:r>
            <a:r>
              <a:rPr lang="en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en" dirty="0" err="1">
                <a:latin typeface="Vazirmatn"/>
                <a:ea typeface="Vazirmatn"/>
                <a:cs typeface="Vazirmatn"/>
                <a:sym typeface="Vazirmatn"/>
              </a:rPr>
              <a:t>اهمیت</a:t>
            </a:r>
            <a:r>
              <a:rPr lang="en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en" dirty="0" err="1">
                <a:latin typeface="Vazirmatn"/>
                <a:ea typeface="Vazirmatn"/>
                <a:cs typeface="Vazirmatn"/>
                <a:sym typeface="Vazirmatn"/>
              </a:rPr>
              <a:t>آن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Audio Recording Jan 6, 2023 at 01:51:41">
            <a:hlinkClick r:id="" action="ppaction://media"/>
            <a:extLst>
              <a:ext uri="{FF2B5EF4-FFF2-40B4-BE49-F238E27FC236}">
                <a16:creationId xmlns:a16="http://schemas.microsoft.com/office/drawing/2014/main" id="{1F0A82FB-0D3E-BBF5-6ED9-B619E6E35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25" y="361239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30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استانداردسازی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38" y="1174025"/>
            <a:ext cx="8192128" cy="3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2:18:28">
            <a:hlinkClick r:id="" action="ppaction://media"/>
            <a:extLst>
              <a:ext uri="{FF2B5EF4-FFF2-40B4-BE49-F238E27FC236}">
                <a16:creationId xmlns:a16="http://schemas.microsoft.com/office/drawing/2014/main" id="{2931D91B-C6AF-07E4-E39A-09E972A9EE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599" y="380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Vazirmatn"/>
                <a:ea typeface="Vazirmatn"/>
                <a:cs typeface="Vazirmatn"/>
                <a:sym typeface="Vazirmatn"/>
              </a:rPr>
              <a:t>مراجع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body" idx="1"/>
          </p:nvPr>
        </p:nvSpPr>
        <p:spPr>
          <a:xfrm>
            <a:off x="689922" y="1595775"/>
            <a:ext cx="8041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azirmatn"/>
                <a:cs typeface="Vazirmatn"/>
                <a:sym typeface="Raleway"/>
              </a:rPr>
              <a:t>[1] M. </a:t>
            </a:r>
            <a:r>
              <a:rPr lang="en-US" dirty="0" err="1">
                <a:latin typeface="Vazirmatn"/>
                <a:cs typeface="Vazirmatn"/>
                <a:sym typeface="Raleway"/>
              </a:rPr>
              <a:t>Polese</a:t>
            </a:r>
            <a:r>
              <a:rPr lang="en-US" dirty="0">
                <a:latin typeface="Vazirmatn"/>
                <a:cs typeface="Vazirmatn"/>
                <a:sym typeface="Raleway"/>
              </a:rPr>
              <a:t>, L. </a:t>
            </a:r>
            <a:r>
              <a:rPr lang="en-US" dirty="0" err="1">
                <a:latin typeface="Vazirmatn"/>
                <a:cs typeface="Vazirmatn"/>
                <a:sym typeface="Raleway"/>
              </a:rPr>
              <a:t>Bonati</a:t>
            </a:r>
            <a:r>
              <a:rPr lang="en-US" dirty="0">
                <a:latin typeface="Vazirmatn"/>
                <a:cs typeface="Vazirmatn"/>
                <a:sym typeface="Raleway"/>
              </a:rPr>
              <a:t>, S. </a:t>
            </a:r>
            <a:r>
              <a:rPr lang="en-US" dirty="0" err="1">
                <a:latin typeface="Vazirmatn"/>
                <a:cs typeface="Vazirmatn"/>
                <a:sym typeface="Raleway"/>
              </a:rPr>
              <a:t>D’Oro</a:t>
            </a:r>
            <a:r>
              <a:rPr lang="en-US" dirty="0">
                <a:latin typeface="Vazirmatn"/>
                <a:cs typeface="Vazirmatn"/>
                <a:sym typeface="Raleway"/>
              </a:rPr>
              <a:t>, S. </a:t>
            </a:r>
            <a:r>
              <a:rPr lang="en-US" dirty="0" err="1">
                <a:latin typeface="Vazirmatn"/>
                <a:cs typeface="Vazirmatn"/>
                <a:sym typeface="Raleway"/>
              </a:rPr>
              <a:t>Basagni</a:t>
            </a:r>
            <a:r>
              <a:rPr lang="en-US" dirty="0">
                <a:latin typeface="Vazirmatn"/>
                <a:cs typeface="Vazirmatn"/>
                <a:sym typeface="Raleway"/>
              </a:rPr>
              <a:t>, and T. </a:t>
            </a:r>
            <a:r>
              <a:rPr lang="en-US" dirty="0" err="1">
                <a:latin typeface="Vazirmatn"/>
                <a:cs typeface="Vazirmatn"/>
                <a:sym typeface="Raleway"/>
              </a:rPr>
              <a:t>Melodia</a:t>
            </a:r>
            <a:r>
              <a:rPr lang="en-US" dirty="0">
                <a:latin typeface="Vazirmatn"/>
                <a:cs typeface="Vazirmatn"/>
                <a:sym typeface="Raleway"/>
              </a:rPr>
              <a:t>, “Understanding O-RAN: architecture, interfaces, algo- </a:t>
            </a:r>
            <a:r>
              <a:rPr lang="en-US" dirty="0" err="1">
                <a:latin typeface="Vazirmatn"/>
                <a:cs typeface="Vazirmatn"/>
                <a:sym typeface="Raleway"/>
              </a:rPr>
              <a:t>rithms</a:t>
            </a:r>
            <a:r>
              <a:rPr lang="en-US" dirty="0">
                <a:latin typeface="Vazirmatn"/>
                <a:cs typeface="Vazirmatn"/>
                <a:sym typeface="Raleway"/>
              </a:rPr>
              <a:t>, security, and research challenges,” </a:t>
            </a:r>
            <a:r>
              <a:rPr lang="en-US" dirty="0" err="1">
                <a:latin typeface="Vazirmatn"/>
                <a:cs typeface="Vazirmatn"/>
                <a:sym typeface="Raleway"/>
              </a:rPr>
              <a:t>CoRR</a:t>
            </a:r>
            <a:r>
              <a:rPr lang="en-US" dirty="0">
                <a:latin typeface="Vazirmatn"/>
                <a:cs typeface="Vazirmatn"/>
                <a:sym typeface="Raleway"/>
              </a:rPr>
              <a:t>, </a:t>
            </a:r>
            <a:r>
              <a:rPr lang="en-US" dirty="0" err="1">
                <a:latin typeface="Vazirmatn"/>
                <a:cs typeface="Vazirmatn"/>
                <a:sym typeface="Raleway"/>
              </a:rPr>
              <a:t>vol.abs</a:t>
            </a:r>
            <a:r>
              <a:rPr lang="en-US" dirty="0">
                <a:latin typeface="Vazirmatn"/>
                <a:cs typeface="Vazirmatn"/>
                <a:sym typeface="Raleway"/>
              </a:rPr>
              <a:t>/2202.01032, 2022.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azirmatn"/>
                <a:cs typeface="Vazirmatn"/>
                <a:sym typeface="Raleway"/>
              </a:rPr>
              <a:t>[2] “</a:t>
            </a:r>
            <a:r>
              <a:rPr lang="en-US" dirty="0" err="1">
                <a:latin typeface="Vazirmatn"/>
                <a:cs typeface="Vazirmatn"/>
                <a:sym typeface="Raleway"/>
              </a:rPr>
              <a:t>Openran</a:t>
            </a:r>
            <a:r>
              <a:rPr lang="en-US" dirty="0">
                <a:latin typeface="Vazirmatn"/>
                <a:cs typeface="Vazirmatn"/>
                <a:sym typeface="Raleway"/>
              </a:rPr>
              <a:t> educational resources • parallel wireless,” Oct 2021. </a:t>
            </a:r>
            <a:endParaRPr lang="en-US" sz="2800" dirty="0">
              <a:latin typeface="Vazirmatn"/>
              <a:cs typeface="Vazirmatn"/>
              <a:sym typeface="Raleway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Vazirmatn"/>
                <a:ea typeface="Vazirmatn"/>
                <a:cs typeface="Vazirmatn"/>
                <a:sym typeface="Vazirmatn"/>
              </a:rPr>
              <a:t>31</a:t>
            </a:fld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2:19:28">
            <a:hlinkClick r:id="" action="ppaction://media"/>
            <a:extLst>
              <a:ext uri="{FF2B5EF4-FFF2-40B4-BE49-F238E27FC236}">
                <a16:creationId xmlns:a16="http://schemas.microsoft.com/office/drawing/2014/main" id="{291420B3-6C93-701E-522B-5CBCEC559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1" y="407275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423600" y="1800750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با تشکر از توجه شما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192700" y="4133275"/>
            <a:ext cx="2809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00">
                <a:latin typeface="Vazirmatn"/>
                <a:ea typeface="Vazirmatn"/>
                <a:cs typeface="Vazirmatn"/>
                <a:sym typeface="Vazirmatn"/>
              </a:rPr>
              <a:t>ali4nazari4@gmail.com</a:t>
            </a:r>
            <a:endParaRPr sz="13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2:19:53">
            <a:hlinkClick r:id="" action="ppaction://media"/>
            <a:extLst>
              <a:ext uri="{FF2B5EF4-FFF2-40B4-BE49-F238E27FC236}">
                <a16:creationId xmlns:a16="http://schemas.microsoft.com/office/drawing/2014/main" id="{3DD44D61-7794-1257-A54C-2429DDC67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7600" y="384998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شبکه‌های تلفن همراه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50" y="1326425"/>
            <a:ext cx="8421502" cy="320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3:09">
            <a:hlinkClick r:id="" action="ppaction://media"/>
            <a:extLst>
              <a:ext uri="{FF2B5EF4-FFF2-40B4-BE49-F238E27FC236}">
                <a16:creationId xmlns:a16="http://schemas.microsoft.com/office/drawing/2014/main" id="{F8AE23CC-D8E1-F618-15D1-8B0F1398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599" y="20074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3995350" y="444425"/>
            <a:ext cx="45027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 err="1">
                <a:latin typeface="Vazirmatn"/>
                <a:ea typeface="Vazirmatn"/>
                <a:cs typeface="Vazirmatn"/>
                <a:sym typeface="Vazirmatn"/>
              </a:rPr>
              <a:t>پیشبر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د نسل پنجم توسط </a:t>
            </a: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3GPP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00" y="1174025"/>
            <a:ext cx="8193200" cy="36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4:25">
            <a:hlinkClick r:id="" action="ppaction://media"/>
            <a:extLst>
              <a:ext uri="{FF2B5EF4-FFF2-40B4-BE49-F238E27FC236}">
                <a16:creationId xmlns:a16="http://schemas.microsoft.com/office/drawing/2014/main" id="{B0853BC8-2C7B-F69C-BB28-E653E8464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00" y="33528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502479" y="444425"/>
            <a:ext cx="4995571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 err="1">
                <a:latin typeface="Vazirmatn"/>
                <a:ea typeface="Vazirmatn"/>
                <a:cs typeface="Vazirmatn"/>
                <a:sym typeface="Vazirmatn"/>
              </a:rPr>
              <a:t>پیشبر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د نسل پنجم توسط </a:t>
            </a: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3GPP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(ادامه)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599" y="1130100"/>
            <a:ext cx="5610801" cy="36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6:01">
            <a:hlinkClick r:id="" action="ppaction://media"/>
            <a:extLst>
              <a:ext uri="{FF2B5EF4-FFF2-40B4-BE49-F238E27FC236}">
                <a16:creationId xmlns:a16="http://schemas.microsoft.com/office/drawing/2014/main" id="{7AAFA43E-A4A2-CECE-C2E0-07E7B17B0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550" y="8947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2893549" y="444425"/>
            <a:ext cx="5604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Vazirmatn"/>
                <a:ea typeface="Vazirmatn"/>
                <a:cs typeface="Vazirmatn"/>
                <a:sym typeface="Vazirmatn"/>
              </a:rPr>
              <a:t>پیدایش O-RAN و تشکیل O-RAN Alliance</a:t>
            </a:r>
            <a:endParaRPr sz="242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00" y="1186250"/>
            <a:ext cx="8193200" cy="350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7:28">
            <a:hlinkClick r:id="" action="ppaction://media"/>
            <a:extLst>
              <a:ext uri="{FF2B5EF4-FFF2-40B4-BE49-F238E27FC236}">
                <a16:creationId xmlns:a16="http://schemas.microsoft.com/office/drawing/2014/main" id="{89B32805-8DAB-0E56-BFEC-AC1ED95B1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751" y="29368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معماری کلی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2" name="Audio Recording Jan 6, 2023 at 01:57:52">
            <a:hlinkClick r:id="" action="ppaction://media"/>
            <a:extLst>
              <a:ext uri="{FF2B5EF4-FFF2-40B4-BE49-F238E27FC236}">
                <a16:creationId xmlns:a16="http://schemas.microsoft.com/office/drawing/2014/main" id="{695FD4A5-E6E0-6391-31D8-A26F05D1E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25" y="415069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5462001" y="444425"/>
            <a:ext cx="30360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 err="1">
                <a:latin typeface="Vazirmatn"/>
                <a:ea typeface="Vazirmatn"/>
                <a:cs typeface="Vazirmatn"/>
                <a:sym typeface="Vazirmatn"/>
              </a:rPr>
              <a:t>معماری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en-US" sz="2420" dirty="0">
                <a:latin typeface="Vazirmatn"/>
                <a:ea typeface="Vazirmatn"/>
                <a:cs typeface="Vazirmatn"/>
                <a:sym typeface="Vazirmatn"/>
              </a:rPr>
              <a:t>O-RAN</a:t>
            </a:r>
            <a:r>
              <a:rPr lang="fa-IR" sz="2420" dirty="0">
                <a:latin typeface="Vazirmatn"/>
                <a:ea typeface="Vazirmatn"/>
                <a:cs typeface="Vazirmatn"/>
                <a:sym typeface="Vazirmatn"/>
              </a:rPr>
              <a:t> </a:t>
            </a:r>
            <a:endParaRPr sz="2420"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563" y="1359375"/>
            <a:ext cx="8636874" cy="337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Jan 6, 2023 at 01:58:45">
            <a:hlinkClick r:id="" action="ppaction://media"/>
            <a:extLst>
              <a:ext uri="{FF2B5EF4-FFF2-40B4-BE49-F238E27FC236}">
                <a16:creationId xmlns:a16="http://schemas.microsoft.com/office/drawing/2014/main" id="{328EF880-575F-ECBE-A027-E19303D0F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599" y="19624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215</Words>
  <Application>Microsoft Macintosh PowerPoint</Application>
  <PresentationFormat>On-screen Show (16:9)</PresentationFormat>
  <Paragraphs>106</Paragraphs>
  <Slides>32</Slides>
  <Notes>32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Vazirmatn</vt:lpstr>
      <vt:lpstr>Lato</vt:lpstr>
      <vt:lpstr>Arial</vt:lpstr>
      <vt:lpstr>Raleway</vt:lpstr>
      <vt:lpstr>Swiss</vt:lpstr>
      <vt:lpstr>O-RAN</vt:lpstr>
      <vt:lpstr>سیر ارائه</vt:lpstr>
      <vt:lpstr>پیدایش O-RAN و اهمیت آن</vt:lpstr>
      <vt:lpstr>شبکه‌های تلفن همراه</vt:lpstr>
      <vt:lpstr>پیشبرد نسل پنجم توسط 3GPP</vt:lpstr>
      <vt:lpstr>پیشبرد نسل پنجم توسط 3GPP (ادامه)</vt:lpstr>
      <vt:lpstr>پیدایش O-RAN و تشکیل O-RAN Alliance</vt:lpstr>
      <vt:lpstr>معماری کلی</vt:lpstr>
      <vt:lpstr>معماری O-RAN </vt:lpstr>
      <vt:lpstr>معماری O-RAN (ادامه)</vt:lpstr>
      <vt:lpstr>معماری O-RAN (ادامه)</vt:lpstr>
      <vt:lpstr>Near-Real-Time RIC</vt:lpstr>
      <vt:lpstr>Near-RT RIC</vt:lpstr>
      <vt:lpstr>xApp</vt:lpstr>
      <vt:lpstr>Database</vt:lpstr>
      <vt:lpstr>Subscription Management</vt:lpstr>
      <vt:lpstr>Conflict Mitigation</vt:lpstr>
      <vt:lpstr>Messaging Infra</vt:lpstr>
      <vt:lpstr>Security</vt:lpstr>
      <vt:lpstr>Management Services</vt:lpstr>
      <vt:lpstr>Non-Real-Time RIC &amp; SMO</vt:lpstr>
      <vt:lpstr>Non-RT RIC &amp; SMO</vt:lpstr>
      <vt:lpstr>Non-RT RIC &amp; SMO</vt:lpstr>
      <vt:lpstr>Interfaces</vt:lpstr>
      <vt:lpstr>3GPP Interfaces</vt:lpstr>
      <vt:lpstr>O-RAN Interfaces</vt:lpstr>
      <vt:lpstr>O-RAN Interfaces (ادامه)</vt:lpstr>
      <vt:lpstr>مثالی از E2</vt:lpstr>
      <vt:lpstr>استانداردسازی</vt:lpstr>
      <vt:lpstr>استانداردسازی</vt:lpstr>
      <vt:lpstr>مراجع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O-RAN</dc:title>
  <cp:lastModifiedBy>Ali Nazari</cp:lastModifiedBy>
  <cp:revision>5</cp:revision>
  <dcterms:modified xsi:type="dcterms:W3CDTF">2023-01-05T22:50:19Z</dcterms:modified>
</cp:coreProperties>
</file>